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80" r:id="rId4"/>
    <p:sldId id="281" r:id="rId5"/>
    <p:sldId id="282" r:id="rId6"/>
    <p:sldId id="279" r:id="rId7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5759D"/>
    <a:srgbClr val="35B19D"/>
    <a:srgbClr val="000000"/>
    <a:srgbClr val="FFFF00"/>
    <a:srgbClr val="B3D3EA"/>
    <a:srgbClr val="78ADC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049" autoAdjust="0"/>
    <p:restoredTop sz="95596" autoAdjust="0"/>
  </p:normalViewPr>
  <p:slideViewPr>
    <p:cSldViewPr>
      <p:cViewPr>
        <p:scale>
          <a:sx n="100" d="100"/>
          <a:sy n="100" d="100"/>
        </p:scale>
        <p:origin x="-1440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 altLang="ru-RU"/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ru-RU"/>
          </a:p>
        </p:txBody>
      </p:sp>
      <p:sp>
        <p:nvSpPr>
          <p:cNvPr id="819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819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ru-RU" smtClean="0"/>
              <a:t>Click to edit Master text styles</a:t>
            </a:r>
          </a:p>
          <a:p>
            <a:pPr lvl="1"/>
            <a:r>
              <a:rPr lang="en-US" altLang="ru-RU" smtClean="0"/>
              <a:t>Second level</a:t>
            </a:r>
          </a:p>
          <a:p>
            <a:pPr lvl="2"/>
            <a:r>
              <a:rPr lang="en-US" altLang="ru-RU" smtClean="0"/>
              <a:t>Third level</a:t>
            </a:r>
          </a:p>
          <a:p>
            <a:pPr lvl="3"/>
            <a:r>
              <a:rPr lang="en-US" altLang="ru-RU" smtClean="0"/>
              <a:t>Fourth level</a:t>
            </a:r>
          </a:p>
          <a:p>
            <a:pPr lvl="4"/>
            <a:r>
              <a:rPr lang="en-US" altLang="ru-RU" smtClean="0"/>
              <a:t>Fifth level</a:t>
            </a:r>
          </a:p>
        </p:txBody>
      </p:sp>
      <p:sp>
        <p:nvSpPr>
          <p:cNvPr id="819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 altLang="ru-RU"/>
          </a:p>
        </p:txBody>
      </p:sp>
      <p:sp>
        <p:nvSpPr>
          <p:cNvPr id="819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6F76340-0E4A-41DE-AC69-45EB81ECC7EF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105307085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0F4C17C-6318-4EEE-9CF6-7302B486D8C5}" type="slidenum">
              <a:rPr lang="en-US" altLang="ru-RU"/>
              <a:pPr/>
              <a:t>1</a:t>
            </a:fld>
            <a:endParaRPr lang="en-US" altLang="ru-RU"/>
          </a:p>
        </p:txBody>
      </p:sp>
      <p:sp>
        <p:nvSpPr>
          <p:cNvPr id="107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B0F822E-C857-452B-8197-E558F115FC07}" type="slidenum">
              <a:rPr lang="en-US" altLang="ru-RU"/>
              <a:pPr/>
              <a:t>2</a:t>
            </a:fld>
            <a:endParaRPr lang="en-US" altLang="ru-RU"/>
          </a:p>
        </p:txBody>
      </p:sp>
      <p:sp>
        <p:nvSpPr>
          <p:cNvPr id="112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B0F822E-C857-452B-8197-E558F115FC07}" type="slidenum">
              <a:rPr lang="en-US" altLang="ru-RU"/>
              <a:pPr/>
              <a:t>3</a:t>
            </a:fld>
            <a:endParaRPr lang="en-US" altLang="ru-RU"/>
          </a:p>
        </p:txBody>
      </p:sp>
      <p:sp>
        <p:nvSpPr>
          <p:cNvPr id="112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B0F822E-C857-452B-8197-E558F115FC07}" type="slidenum">
              <a:rPr lang="en-US" altLang="ru-RU"/>
              <a:pPr/>
              <a:t>4</a:t>
            </a:fld>
            <a:endParaRPr lang="en-US" altLang="ru-RU"/>
          </a:p>
        </p:txBody>
      </p:sp>
      <p:sp>
        <p:nvSpPr>
          <p:cNvPr id="112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B0F822E-C857-452B-8197-E558F115FC07}" type="slidenum">
              <a:rPr lang="en-US" altLang="ru-RU"/>
              <a:pPr/>
              <a:t>5</a:t>
            </a:fld>
            <a:endParaRPr lang="en-US" altLang="ru-RU"/>
          </a:p>
        </p:txBody>
      </p:sp>
      <p:sp>
        <p:nvSpPr>
          <p:cNvPr id="112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2FD47C3-495A-49F5-8A4D-F09914A09261}" type="slidenum">
              <a:rPr lang="en-US" altLang="ru-RU"/>
              <a:pPr/>
              <a:t>6</a:t>
            </a:fld>
            <a:endParaRPr lang="en-US" altLang="ru-RU"/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4724400"/>
            <a:ext cx="7772400" cy="704850"/>
          </a:xfrm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1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altLang="ru-RU" noProof="0" smtClean="0"/>
              <a:t>Образец заголовка</a:t>
            </a:r>
            <a:endParaRPr lang="en-US" altLang="ru-RU" noProof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09600" y="5410200"/>
            <a:ext cx="7772400" cy="685800"/>
          </a:xfrm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1"/>
                  </a:outerShdw>
                </a:effectLst>
              </a14:hiddenEffects>
            </a:ext>
          </a:extLst>
        </p:spPr>
        <p:txBody>
          <a:bodyPr/>
          <a:lstStyle>
            <a:lvl1pPr marL="0" indent="0">
              <a:buFontTx/>
              <a:buNone/>
              <a:defRPr sz="240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altLang="ru-RU" noProof="0" smtClean="0"/>
              <a:t>Образец подзаголовка</a:t>
            </a:r>
            <a:endParaRPr lang="en-US" altLang="ru-RU" noProof="0" smtClean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07340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477000" y="1752600"/>
            <a:ext cx="1828800" cy="5029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90600" y="1752600"/>
            <a:ext cx="5334000" cy="5029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24134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29953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9768810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990600" y="2514600"/>
            <a:ext cx="35814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24400" y="2514600"/>
            <a:ext cx="35814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78015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95407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86690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045862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32713683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23299187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1752600"/>
            <a:ext cx="7315200" cy="71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  <a:endParaRPr lang="en-US" altLang="ru-RU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2514600"/>
            <a:ext cx="7315200" cy="426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7504" y="3645024"/>
            <a:ext cx="6768752" cy="1604392"/>
          </a:xfrm>
        </p:spPr>
        <p:txBody>
          <a:bodyPr/>
          <a:lstStyle/>
          <a:p>
            <a: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Презентация выпускной квалификационной работы 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магистерской диссертации) 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тему: Специфика ценовой политики стоматологической клиники</a:t>
            </a:r>
            <a:endParaRPr lang="en-US" alt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03848" y="5373216"/>
            <a:ext cx="5512296" cy="936104"/>
          </a:xfrm>
        </p:spPr>
        <p:txBody>
          <a:bodyPr/>
          <a:lstStyle/>
          <a:p>
            <a:r>
              <a:rPr lang="ru-RU" altLang="ru-RU" sz="1400" dirty="0" smtClean="0"/>
              <a:t>Выполнил: Магистрант 1 курса </a:t>
            </a:r>
            <a:r>
              <a:rPr lang="ru-RU" altLang="ru-RU" sz="1400" dirty="0" err="1" smtClean="0"/>
              <a:t>Лушков</a:t>
            </a:r>
            <a:r>
              <a:rPr lang="ru-RU" altLang="ru-RU" sz="1400" dirty="0" smtClean="0"/>
              <a:t> Ричард</a:t>
            </a:r>
          </a:p>
          <a:p>
            <a:r>
              <a:rPr lang="ru-RU" altLang="ru-RU" sz="1400" dirty="0" smtClean="0"/>
              <a:t>Научный руководитель: проф., д.э.н. Фёдорова Юлия Вячеславовна</a:t>
            </a:r>
            <a:endParaRPr lang="en-US" altLang="ru-RU" sz="14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0" y="33368"/>
            <a:ext cx="9144000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 smtClean="0">
                <a:solidFill>
                  <a:schemeClr val="bg1"/>
                </a:solidFill>
              </a:rPr>
              <a:t>Министерство здравоохранения Российской Федерации</a:t>
            </a:r>
          </a:p>
          <a:p>
            <a:r>
              <a:rPr lang="ru-RU" sz="1200" dirty="0" smtClean="0">
                <a:solidFill>
                  <a:schemeClr val="bg1"/>
                </a:solidFill>
              </a:rPr>
              <a:t>Государственное бюджетное образовательное учреждение высшего профессионального образования</a:t>
            </a:r>
          </a:p>
          <a:p>
            <a:r>
              <a:rPr lang="ru-RU" sz="1800" dirty="0" smtClean="0">
                <a:solidFill>
                  <a:schemeClr val="bg1"/>
                </a:solidFill>
              </a:rPr>
              <a:t>ПЕРВЫЙ МОСКОВСКИЙ ГОСУДАРСТВЕННЫЙ МЕДИЦИНСКИЙ УНИВЕРСИТЕТ имени И.М.СЕЧЕНОВА</a:t>
            </a:r>
          </a:p>
          <a:p>
            <a:r>
              <a:rPr lang="ru-RU" sz="1800" dirty="0" smtClean="0">
                <a:solidFill>
                  <a:schemeClr val="bg1"/>
                </a:solidFill>
              </a:rPr>
              <a:t>Центр Магистерских программ</a:t>
            </a:r>
            <a:endParaRPr lang="ru-RU" sz="1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1052736"/>
            <a:ext cx="8136904" cy="936104"/>
          </a:xfrm>
          <a:extLst>
            <a:ext uri="{AF507438-7753-43E0-B8FC-AC1667EBCBE1}">
              <a14:hiddenEffects xmlns:a14="http://schemas.microsoft.com/office/drawing/2010/main">
                <a:effectLst>
                  <a:outerShdw algn="ctr" rotWithShape="0">
                    <a:schemeClr val="hlink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ru-RU" altLang="ru-RU" b="1" dirty="0" smtClean="0"/>
              <a:t>Актуальность исследования:</a:t>
            </a:r>
            <a:endParaRPr lang="en-US" altLang="ru-RU" b="1" dirty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2420888"/>
            <a:ext cx="7453064" cy="3979912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ru-RU" sz="2000" dirty="0" smtClean="0"/>
              <a:t>          При </a:t>
            </a:r>
            <a:r>
              <a:rPr lang="ru-RU" sz="2000" dirty="0"/>
              <a:t>создании </a:t>
            </a:r>
            <a:r>
              <a:rPr lang="ru-RU" sz="2000" dirty="0" smtClean="0"/>
              <a:t>стоматологической клиники </a:t>
            </a:r>
            <a:r>
              <a:rPr lang="ru-RU" sz="2000" dirty="0"/>
              <a:t>возникает очень значимый вопрос, </a:t>
            </a:r>
            <a:r>
              <a:rPr lang="ru-RU" sz="2000" dirty="0" err="1"/>
              <a:t>касаемый</a:t>
            </a:r>
            <a:r>
              <a:rPr lang="ru-RU" sz="2000" dirty="0"/>
              <a:t> ценовой политики и ценообразования данной организации.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ru-RU" altLang="ru-RU" sz="2000" dirty="0" smtClean="0"/>
              <a:t>          Ценовая </a:t>
            </a:r>
            <a:r>
              <a:rPr lang="ru-RU" altLang="ru-RU" sz="2000" dirty="0"/>
              <a:t>политика является важнейшей частью общей политики предприятия, поскольку она способствует достижению </a:t>
            </a:r>
            <a:r>
              <a:rPr lang="ru-RU" altLang="ru-RU" sz="2000" dirty="0" smtClean="0"/>
              <a:t>клиникой </a:t>
            </a:r>
            <a:r>
              <a:rPr lang="ru-RU" altLang="ru-RU" sz="2000" dirty="0"/>
              <a:t>максимального успеха в рыночной ситуации. </a:t>
            </a:r>
            <a:endParaRPr lang="ru-RU" altLang="ru-RU" sz="2000" dirty="0" smtClean="0"/>
          </a:p>
          <a:p>
            <a:pPr marL="0" indent="0">
              <a:lnSpc>
                <a:spcPct val="80000"/>
              </a:lnSpc>
              <a:buNone/>
            </a:pPr>
            <a:r>
              <a:rPr lang="ru-RU" sz="2000" dirty="0" smtClean="0"/>
              <a:t>          От </a:t>
            </a:r>
            <a:r>
              <a:rPr lang="ru-RU" sz="2000" dirty="0"/>
              <a:t>того, насколько правильно и продуманно построена ценовая политика, зависят коммерческие результаты, степень эффективности всей </a:t>
            </a:r>
            <a:r>
              <a:rPr lang="ru-RU" sz="2000" dirty="0" smtClean="0"/>
              <a:t>деятельности.</a:t>
            </a:r>
            <a:endParaRPr lang="en-US" altLang="ru-RU" sz="2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1052737"/>
            <a:ext cx="4536504" cy="936104"/>
          </a:xfrm>
          <a:extLst>
            <a:ext uri="{AF507438-7753-43E0-B8FC-AC1667EBCBE1}">
              <a14:hiddenEffects xmlns:a14="http://schemas.microsoft.com/office/drawing/2010/main">
                <a:effectLst>
                  <a:outerShdw algn="ctr" rotWithShape="0">
                    <a:schemeClr val="hlink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ru-RU" altLang="ru-RU" b="1" dirty="0" smtClean="0"/>
              <a:t>Цель:</a:t>
            </a:r>
            <a:endParaRPr lang="en-US" altLang="ru-RU" b="1" dirty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552" y="2420888"/>
            <a:ext cx="7848872" cy="3979912"/>
          </a:xfrm>
        </p:spPr>
        <p:txBody>
          <a:bodyPr/>
          <a:lstStyle/>
          <a:p>
            <a:pPr marL="0" indent="0">
              <a:buNone/>
            </a:pPr>
            <a:r>
              <a:rPr lang="ru-RU" sz="2000" dirty="0" smtClean="0"/>
              <a:t>          Целью </a:t>
            </a:r>
            <a:r>
              <a:rPr lang="ru-RU" sz="2000" dirty="0"/>
              <a:t>работы стало изучение ценовой политики предприятия, и особенности ценообразования, в частности в период экономического спада.</a:t>
            </a:r>
          </a:p>
          <a:p>
            <a:pPr marL="0" indent="0">
              <a:buNone/>
            </a:pPr>
            <a:r>
              <a:rPr lang="ru-RU" sz="2000" dirty="0" smtClean="0"/>
              <a:t>          </a:t>
            </a:r>
          </a:p>
          <a:p>
            <a:pPr marL="0" indent="0">
              <a:buNone/>
            </a:pPr>
            <a:r>
              <a:rPr lang="ru-RU" sz="2000" dirty="0" smtClean="0"/>
              <a:t>          Поставлены </a:t>
            </a:r>
            <a:r>
              <a:rPr lang="ru-RU" sz="2000" dirty="0"/>
              <a:t>следующие задачи: </a:t>
            </a:r>
          </a:p>
          <a:p>
            <a:r>
              <a:rPr lang="ru-RU" sz="2000" dirty="0"/>
              <a:t>- изучение понятие цены, её классификации</a:t>
            </a:r>
          </a:p>
          <a:p>
            <a:r>
              <a:rPr lang="ru-RU" sz="2000" dirty="0"/>
              <a:t>- определить основные методы ценообразования</a:t>
            </a:r>
          </a:p>
          <a:p>
            <a:r>
              <a:rPr lang="ru-RU" sz="2000" dirty="0"/>
              <a:t>- выработать ценовую политику на примере стоматологической клиники.</a:t>
            </a:r>
            <a:endParaRPr lang="en-US" altLang="ru-RU" sz="2000" dirty="0"/>
          </a:p>
        </p:txBody>
      </p:sp>
    </p:spTree>
    <p:extLst>
      <p:ext uri="{BB962C8B-B14F-4D97-AF65-F5344CB8AC3E}">
        <p14:creationId xmlns:p14="http://schemas.microsoft.com/office/powerpoint/2010/main" val="31986461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1052737"/>
            <a:ext cx="7560840" cy="936104"/>
          </a:xfrm>
          <a:extLst>
            <a:ext uri="{AF507438-7753-43E0-B8FC-AC1667EBCBE1}">
              <a14:hiddenEffects xmlns:a14="http://schemas.microsoft.com/office/drawing/2010/main">
                <a:effectLst>
                  <a:outerShdw algn="ctr" rotWithShape="0">
                    <a:schemeClr val="hlink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ru-RU" altLang="ru-RU" b="1" dirty="0" smtClean="0"/>
              <a:t>Объект исследования:</a:t>
            </a:r>
            <a:endParaRPr lang="en-US" altLang="ru-RU" b="1" dirty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3568" y="2060848"/>
            <a:ext cx="6705600" cy="1103238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ru-RU" altLang="ru-RU" dirty="0" smtClean="0"/>
              <a:t>Стоматологическая клиника «</a:t>
            </a:r>
            <a:r>
              <a:rPr lang="ru-RU" altLang="ru-RU" dirty="0" err="1" smtClean="0"/>
              <a:t>Дентал</a:t>
            </a:r>
            <a:r>
              <a:rPr lang="ru-RU" altLang="ru-RU" dirty="0" smtClean="0"/>
              <a:t> </a:t>
            </a:r>
            <a:r>
              <a:rPr lang="ru-RU" altLang="ru-RU" dirty="0" err="1" smtClean="0"/>
              <a:t>Студио</a:t>
            </a:r>
            <a:r>
              <a:rPr lang="ru-RU" altLang="ru-RU" dirty="0" smtClean="0"/>
              <a:t>»</a:t>
            </a:r>
            <a:endParaRPr lang="en-US" altLang="ru-RU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683568" y="3212976"/>
            <a:ext cx="655272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b="1" dirty="0" smtClean="0">
                <a:latin typeface="+mj-lt"/>
              </a:rPr>
              <a:t>Предмет </a:t>
            </a:r>
            <a:r>
              <a:rPr lang="ru-RU" sz="4400" b="1" dirty="0">
                <a:latin typeface="+mj-lt"/>
              </a:rPr>
              <a:t>исследования: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539552" y="4141007"/>
            <a:ext cx="7848872" cy="16681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l">
              <a:lnSpc>
                <a:spcPct val="80000"/>
              </a:lnSpc>
              <a:spcBef>
                <a:spcPct val="20000"/>
              </a:spcBef>
            </a:pPr>
            <a:r>
              <a:rPr lang="ru-RU" altLang="ru-RU" sz="3200" kern="0" dirty="0" smtClean="0">
                <a:solidFill>
                  <a:srgbClr val="4D4D4D"/>
                </a:solidFill>
                <a:latin typeface="Microsoft Sans Serif"/>
              </a:rPr>
              <a:t>Формирование цены на медицинском рынке. Экономические и социальные факторы, влияющие на политику ценообразования.</a:t>
            </a:r>
            <a:endParaRPr lang="en-US" altLang="ru-RU" sz="3200" kern="0" dirty="0">
              <a:solidFill>
                <a:srgbClr val="4D4D4D"/>
              </a:solidFill>
              <a:latin typeface="Microsoft Sans Serif"/>
            </a:endParaRPr>
          </a:p>
        </p:txBody>
      </p:sp>
    </p:spTree>
    <p:extLst>
      <p:ext uri="{BB962C8B-B14F-4D97-AF65-F5344CB8AC3E}">
        <p14:creationId xmlns:p14="http://schemas.microsoft.com/office/powerpoint/2010/main" val="10154936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1052737"/>
            <a:ext cx="7920880" cy="936104"/>
          </a:xfrm>
          <a:extLst>
            <a:ext uri="{AF507438-7753-43E0-B8FC-AC1667EBCBE1}">
              <a14:hiddenEffects xmlns:a14="http://schemas.microsoft.com/office/drawing/2010/main">
                <a:effectLst>
                  <a:outerShdw algn="ctr" rotWithShape="0">
                    <a:schemeClr val="hlink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ru-RU" altLang="ru-RU" b="1" dirty="0" smtClean="0"/>
              <a:t>Методы исследования:</a:t>
            </a:r>
            <a:endParaRPr lang="en-US" altLang="ru-RU" b="1" dirty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9592" y="2276872"/>
            <a:ext cx="7344816" cy="4123928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ru-RU" altLang="ru-RU" sz="2800" b="1" i="1" dirty="0" smtClean="0"/>
              <a:t>Теоретические</a:t>
            </a:r>
          </a:p>
          <a:p>
            <a:pPr marL="0" indent="0">
              <a:lnSpc>
                <a:spcPct val="80000"/>
              </a:lnSpc>
              <a:buNone/>
            </a:pPr>
            <a:endParaRPr lang="ru-RU" altLang="ru-RU" sz="1600" dirty="0"/>
          </a:p>
          <a:p>
            <a:pPr marL="0" indent="0">
              <a:lnSpc>
                <a:spcPct val="80000"/>
              </a:lnSpc>
              <a:buNone/>
            </a:pPr>
            <a:r>
              <a:rPr lang="ru-RU" altLang="ru-RU" sz="1600" dirty="0" smtClean="0"/>
              <a:t>Методы-операции: анализ, синтез, сравнение, индукция, дедукция, моделирование.</a:t>
            </a:r>
          </a:p>
          <a:p>
            <a:pPr marL="0" indent="0">
              <a:lnSpc>
                <a:spcPct val="80000"/>
              </a:lnSpc>
              <a:buNone/>
            </a:pPr>
            <a:endParaRPr lang="ru-RU" altLang="ru-RU" sz="1600" dirty="0"/>
          </a:p>
          <a:p>
            <a:pPr marL="0" indent="0">
              <a:lnSpc>
                <a:spcPct val="80000"/>
              </a:lnSpc>
              <a:buNone/>
            </a:pPr>
            <a:r>
              <a:rPr lang="ru-RU" altLang="ru-RU" sz="1600" dirty="0" smtClean="0"/>
              <a:t>Методы-действия: научные теории, анализ систем знаний, выявление и разрешение противоречий, постановка проблем.</a:t>
            </a:r>
          </a:p>
          <a:p>
            <a:pPr marL="0" indent="0">
              <a:lnSpc>
                <a:spcPct val="80000"/>
              </a:lnSpc>
              <a:buNone/>
            </a:pPr>
            <a:endParaRPr lang="ru-RU" altLang="ru-RU" sz="1600" dirty="0"/>
          </a:p>
          <a:p>
            <a:pPr marL="0" indent="0">
              <a:lnSpc>
                <a:spcPct val="80000"/>
              </a:lnSpc>
              <a:buNone/>
            </a:pPr>
            <a:r>
              <a:rPr lang="ru-RU" altLang="ru-RU" sz="2800" b="1" i="1" dirty="0" smtClean="0"/>
              <a:t>Эмпирические</a:t>
            </a:r>
          </a:p>
          <a:p>
            <a:pPr marL="0" indent="0">
              <a:lnSpc>
                <a:spcPct val="80000"/>
              </a:lnSpc>
              <a:buNone/>
            </a:pPr>
            <a:endParaRPr lang="ru-RU" altLang="ru-RU" sz="1600" dirty="0"/>
          </a:p>
          <a:p>
            <a:pPr marL="0" indent="0">
              <a:lnSpc>
                <a:spcPct val="80000"/>
              </a:lnSpc>
              <a:buNone/>
            </a:pPr>
            <a:r>
              <a:rPr lang="ru-RU" altLang="ru-RU" sz="1600" dirty="0" smtClean="0"/>
              <a:t>Методы-операции: изучение документов и результатов деятельности, наблюдение, статистические</a:t>
            </a:r>
            <a:r>
              <a:rPr lang="ru-RU" altLang="ru-RU" sz="1600" smtClean="0"/>
              <a:t>, экономико-математические.</a:t>
            </a:r>
            <a:endParaRPr lang="ru-RU" altLang="ru-RU" sz="1600" dirty="0" smtClean="0"/>
          </a:p>
          <a:p>
            <a:pPr marL="0" indent="0">
              <a:lnSpc>
                <a:spcPct val="80000"/>
              </a:lnSpc>
              <a:buNone/>
            </a:pPr>
            <a:endParaRPr lang="ru-RU" altLang="ru-RU" sz="1600" dirty="0"/>
          </a:p>
          <a:p>
            <a:pPr marL="0" indent="0">
              <a:lnSpc>
                <a:spcPct val="80000"/>
              </a:lnSpc>
              <a:buNone/>
            </a:pPr>
            <a:r>
              <a:rPr lang="ru-RU" altLang="ru-RU" sz="1600" dirty="0" smtClean="0"/>
              <a:t>Методы-действия: обследование, мониторинг, прогнозирование.</a:t>
            </a:r>
            <a:endParaRPr lang="en-US" altLang="ru-RU" sz="1600" dirty="0"/>
          </a:p>
        </p:txBody>
      </p:sp>
    </p:spTree>
    <p:extLst>
      <p:ext uri="{BB962C8B-B14F-4D97-AF65-F5344CB8AC3E}">
        <p14:creationId xmlns:p14="http://schemas.microsoft.com/office/powerpoint/2010/main" val="3888281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1907704" y="2852936"/>
            <a:ext cx="6934200" cy="715963"/>
          </a:xfrm>
        </p:spPr>
        <p:txBody>
          <a:bodyPr/>
          <a:lstStyle/>
          <a:p>
            <a:r>
              <a:rPr lang="ru-RU" altLang="ru-RU" sz="4800" dirty="0" smtClean="0"/>
              <a:t>Спасибо за внимание!</a:t>
            </a:r>
            <a:endParaRPr lang="en-US" altLang="ru-RU" sz="4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owerpoint-template">
  <a:themeElements>
    <a:clrScheme name="powerpoint-template-24 1">
      <a:dk1>
        <a:srgbClr val="4D4D4D"/>
      </a:dk1>
      <a:lt1>
        <a:srgbClr val="FFFFFF"/>
      </a:lt1>
      <a:dk2>
        <a:srgbClr val="4D4D4D"/>
      </a:dk2>
      <a:lt2>
        <a:srgbClr val="CC0000"/>
      </a:lt2>
      <a:accent1>
        <a:srgbClr val="FF9933"/>
      </a:accent1>
      <a:accent2>
        <a:srgbClr val="009900"/>
      </a:accent2>
      <a:accent3>
        <a:srgbClr val="FFFFFF"/>
      </a:accent3>
      <a:accent4>
        <a:srgbClr val="404040"/>
      </a:accent4>
      <a:accent5>
        <a:srgbClr val="FFCAAD"/>
      </a:accent5>
      <a:accent6>
        <a:srgbClr val="008A00"/>
      </a:accent6>
      <a:hlink>
        <a:srgbClr val="3366FF"/>
      </a:hlink>
      <a:folHlink>
        <a:srgbClr val="DDDDDD"/>
      </a:folHlink>
    </a:clrScheme>
    <a:fontScheme name="powerpoint-template-24">
      <a:majorFont>
        <a:latin typeface="Microsoft Sans Serif"/>
        <a:ea typeface=""/>
        <a:cs typeface=""/>
      </a:majorFont>
      <a:minorFont>
        <a:latin typeface="Microsoft Sans Serif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bg2">
                <a:gamma/>
                <a:tint val="26667"/>
                <a:invGamma/>
              </a:schemeClr>
            </a:gs>
            <a:gs pos="100000">
              <a:schemeClr val="bg2">
                <a:alpha val="14999"/>
              </a:schemeClr>
            </a:gs>
          </a:gsLst>
          <a:lin ang="5400000" scaled="1"/>
        </a:gra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bg2">
                <a:gamma/>
                <a:tint val="26667"/>
                <a:invGamma/>
              </a:schemeClr>
            </a:gs>
            <a:gs pos="100000">
              <a:schemeClr val="bg2">
                <a:alpha val="14999"/>
              </a:schemeClr>
            </a:gs>
          </a:gsLst>
          <a:lin ang="5400000" scaled="1"/>
        </a:gra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owerpoint-template-24 1">
        <a:dk1>
          <a:srgbClr val="4D4D4D"/>
        </a:dk1>
        <a:lt1>
          <a:srgbClr val="FFFFFF"/>
        </a:lt1>
        <a:dk2>
          <a:srgbClr val="4D4D4D"/>
        </a:dk2>
        <a:lt2>
          <a:srgbClr val="CC0000"/>
        </a:lt2>
        <a:accent1>
          <a:srgbClr val="FF9933"/>
        </a:accent1>
        <a:accent2>
          <a:srgbClr val="009900"/>
        </a:accent2>
        <a:accent3>
          <a:srgbClr val="FFFFFF"/>
        </a:accent3>
        <a:accent4>
          <a:srgbClr val="404040"/>
        </a:accent4>
        <a:accent5>
          <a:srgbClr val="FFCAAD"/>
        </a:accent5>
        <a:accent6>
          <a:srgbClr val="008A00"/>
        </a:accent6>
        <a:hlink>
          <a:srgbClr val="3366F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2">
        <a:dk1>
          <a:srgbClr val="4D4D4D"/>
        </a:dk1>
        <a:lt1>
          <a:srgbClr val="FFFFFF"/>
        </a:lt1>
        <a:dk2>
          <a:srgbClr val="4D4D4D"/>
        </a:dk2>
        <a:lt2>
          <a:srgbClr val="2583C0"/>
        </a:lt2>
        <a:accent1>
          <a:srgbClr val="35AEE3"/>
        </a:accent1>
        <a:accent2>
          <a:srgbClr val="FCB13C"/>
        </a:accent2>
        <a:accent3>
          <a:srgbClr val="FFFFFF"/>
        </a:accent3>
        <a:accent4>
          <a:srgbClr val="404040"/>
        </a:accent4>
        <a:accent5>
          <a:srgbClr val="AED3EF"/>
        </a:accent5>
        <a:accent6>
          <a:srgbClr val="E4A035"/>
        </a:accent6>
        <a:hlink>
          <a:srgbClr val="F15F23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3">
        <a:dk1>
          <a:srgbClr val="4D4D4D"/>
        </a:dk1>
        <a:lt1>
          <a:srgbClr val="FFFFFF"/>
        </a:lt1>
        <a:dk2>
          <a:srgbClr val="4D4D4D"/>
        </a:dk2>
        <a:lt2>
          <a:srgbClr val="2583C0"/>
        </a:lt2>
        <a:accent1>
          <a:srgbClr val="2994CC"/>
        </a:accent1>
        <a:accent2>
          <a:srgbClr val="2E9FD7"/>
        </a:accent2>
        <a:accent3>
          <a:srgbClr val="FFFFFF"/>
        </a:accent3>
        <a:accent4>
          <a:srgbClr val="404040"/>
        </a:accent4>
        <a:accent5>
          <a:srgbClr val="ACC8E2"/>
        </a:accent5>
        <a:accent6>
          <a:srgbClr val="2990C3"/>
        </a:accent6>
        <a:hlink>
          <a:srgbClr val="35AEE3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4">
        <a:dk1>
          <a:srgbClr val="4D4D4D"/>
        </a:dk1>
        <a:lt1>
          <a:srgbClr val="FFFFFF"/>
        </a:lt1>
        <a:dk2>
          <a:srgbClr val="4D4D4D"/>
        </a:dk2>
        <a:lt2>
          <a:srgbClr val="F15F23"/>
        </a:lt2>
        <a:accent1>
          <a:srgbClr val="F47D2B"/>
        </a:accent1>
        <a:accent2>
          <a:srgbClr val="F69230"/>
        </a:accent2>
        <a:accent3>
          <a:srgbClr val="FFFFFF"/>
        </a:accent3>
        <a:accent4>
          <a:srgbClr val="404040"/>
        </a:accent4>
        <a:accent5>
          <a:srgbClr val="F8BFAC"/>
        </a:accent5>
        <a:accent6>
          <a:srgbClr val="DF842A"/>
        </a:accent6>
        <a:hlink>
          <a:srgbClr val="FCB13C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powerpoint-template</Template>
  <TotalTime>128</TotalTime>
  <Words>262</Words>
  <Application>Microsoft Office PowerPoint</Application>
  <PresentationFormat>Экран (4:3)</PresentationFormat>
  <Paragraphs>41</Paragraphs>
  <Slides>6</Slides>
  <Notes>6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powerpoint-template</vt:lpstr>
      <vt:lpstr>Презентация выпускной квалификационной работы (магистерской диссертации) на тему: Специфика ценовой политики стоматологической клиники</vt:lpstr>
      <vt:lpstr>Актуальность исследования:</vt:lpstr>
      <vt:lpstr>Цель:</vt:lpstr>
      <vt:lpstr>Объект исследования:</vt:lpstr>
      <vt:lpstr>Методы исследования: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Специфика ценовой политики стоматологической клиники</dc:title>
  <dc:creator>RICH</dc:creator>
  <cp:lastModifiedBy>RICH</cp:lastModifiedBy>
  <cp:revision>10</cp:revision>
  <dcterms:created xsi:type="dcterms:W3CDTF">2016-01-20T18:23:48Z</dcterms:created>
  <dcterms:modified xsi:type="dcterms:W3CDTF">2016-01-29T12:19:34Z</dcterms:modified>
</cp:coreProperties>
</file>